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217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086E925-AEE1-789E-EE96-E7A2034E7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0024F6C2-DA61-73BF-BDE8-1AA22C7DB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4A5995B7-645B-A9CF-BD66-44EDA3274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F466-882A-48C1-BCE4-6B72E1E1AA2E}" type="datetimeFigureOut">
              <a:rPr lang="et-EE" smtClean="0"/>
              <a:t>16.05.2023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0B4FB4D0-4BE9-7FBD-2438-B7566678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6D03DBDE-9A3F-4C17-C52D-9B7414109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6861-1CDA-4F6C-AD1F-E9EFC1876A3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1613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193854-F268-BB82-D4F6-368A34422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4EBA442F-EA26-B1AD-90A0-0C8F96722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E6575250-C13C-8045-D3B3-1340618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F466-882A-48C1-BCE4-6B72E1E1AA2E}" type="datetimeFigureOut">
              <a:rPr lang="et-EE" smtClean="0"/>
              <a:t>16.05.2023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E5FCE399-1CC6-7138-5B5C-C97A01647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FB4C4530-B139-47D3-AD4A-A8E63B454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6861-1CDA-4F6C-AD1F-E9EFC1876A3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46020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id="{2AFF4075-1AF6-1198-861B-165CF3C10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A218C27A-582B-8682-93FB-F79766C20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EC2733D5-4724-8F74-8FB1-DE2C7ACA9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F466-882A-48C1-BCE4-6B72E1E1AA2E}" type="datetimeFigureOut">
              <a:rPr lang="et-EE" smtClean="0"/>
              <a:t>16.05.2023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54D21BBD-DE84-0BFF-4C6A-3F599349F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6104F7A2-C396-4582-8912-7B5708E9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6861-1CDA-4F6C-AD1F-E9EFC1876A3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49906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4D5858F-635C-8E54-98FE-82D98B337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02B0910-D563-1E4E-94DE-565D49E9C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E78ACF2D-178B-6BCF-4852-82991D0FA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F466-882A-48C1-BCE4-6B72E1E1AA2E}" type="datetimeFigureOut">
              <a:rPr lang="et-EE" smtClean="0"/>
              <a:t>16.05.2023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A5A74938-BF96-D3EF-08A3-58EC5CF5C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0FCE0069-B6B1-BF8A-FE2F-A9EDCBB1D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6861-1CDA-4F6C-AD1F-E9EFC1876A3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791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84C2A60-D6EB-B6B7-27B2-AC366A7C2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E46323EB-D717-3D0B-85FB-CCC70E272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9E1950E1-87B7-4C82-D358-EBB82438A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F466-882A-48C1-BCE4-6B72E1E1AA2E}" type="datetimeFigureOut">
              <a:rPr lang="et-EE" smtClean="0"/>
              <a:t>16.05.2023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B0CDDE75-18E4-0509-E383-09227700C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41DFF25B-474C-6147-EDCB-7DDB3A6A8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6861-1CDA-4F6C-AD1F-E9EFC1876A3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5687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06D798A-26A2-793A-5820-CE7F9AE89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DC7B95A-F67C-0E69-6EE9-78F45B465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F114A678-F9EB-D38E-E768-DC3688204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D5684EBE-70A5-568C-4BFA-256ED1E05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F466-882A-48C1-BCE4-6B72E1E1AA2E}" type="datetimeFigureOut">
              <a:rPr lang="et-EE" smtClean="0"/>
              <a:t>16.05.2023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301A1B68-8B62-2CAF-7ECD-3100EA4F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3BB45B5E-B1ED-E155-0633-11F5E8B0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6861-1CDA-4F6C-AD1F-E9EFC1876A3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87489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A094D2F-DEB1-7416-0226-37B73FA7A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2F47A986-4901-247C-3209-A9333C492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675B5757-34D8-B91E-1F06-0CFDDAB1B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9DD23D41-81AD-318A-51BD-7261C3728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E7722D03-D309-535A-9FBD-88BD7D73F7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62803BA2-5B2F-1F5D-66A0-672CFA9A1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F466-882A-48C1-BCE4-6B72E1E1AA2E}" type="datetimeFigureOut">
              <a:rPr lang="et-EE" smtClean="0"/>
              <a:t>16.05.2023</a:t>
            </a:fld>
            <a:endParaRPr lang="et-EE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54728D94-0FAB-4D3B-3ADE-412713E97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C7EACFAA-C0B0-0587-5AD9-316504E7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6861-1CDA-4F6C-AD1F-E9EFC1876A3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15320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23ADEDB-82F5-4152-322F-62A0003B2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BC9FD08F-0622-AA44-136D-13D6A00B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F466-882A-48C1-BCE4-6B72E1E1AA2E}" type="datetimeFigureOut">
              <a:rPr lang="et-EE" smtClean="0"/>
              <a:t>16.05.2023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12EDF7FB-EA94-068E-D9B7-FDF0B7DEC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BA64DB8B-FD22-9DE6-9166-ABC1F25B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6861-1CDA-4F6C-AD1F-E9EFC1876A3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57223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3F7C459E-0FF1-CA3A-1851-E7802B40E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F466-882A-48C1-BCE4-6B72E1E1AA2E}" type="datetimeFigureOut">
              <a:rPr lang="et-EE" smtClean="0"/>
              <a:t>16.05.2023</a:t>
            </a:fld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2C6FA2A7-D25C-CDF2-35D3-6D9B22812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5C022A83-5AB7-1E8D-B7E8-4DD43B34A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6861-1CDA-4F6C-AD1F-E9EFC1876A3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8435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59DC910-A5DC-3985-0CB5-D491B4E5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9220654-2911-33F1-BD4B-8C39D72D2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054CD04D-3D76-75BE-D0AD-2600AF4E3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940A6A9F-931F-C593-14B3-9828C1D9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F466-882A-48C1-BCE4-6B72E1E1AA2E}" type="datetimeFigureOut">
              <a:rPr lang="et-EE" smtClean="0"/>
              <a:t>16.05.2023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4262A918-07F5-4E42-7C7B-B122B619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A480BE74-7212-DD25-E86E-E41D8F27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6861-1CDA-4F6C-AD1F-E9EFC1876A3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0538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C1324DB-E73B-98F9-E9D8-1F5DCFCC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D308CEB9-6D6C-813D-A1C4-6B15453A5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56469AD1-F436-BEDE-C89A-270B0027E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31B99146-8365-80E7-92E2-84C5FEDA9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F466-882A-48C1-BCE4-6B72E1E1AA2E}" type="datetimeFigureOut">
              <a:rPr lang="et-EE" smtClean="0"/>
              <a:t>16.05.2023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5C731707-644D-5DA5-12FC-F4839758B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E4D9959D-1224-AF24-E764-AF083977D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6861-1CDA-4F6C-AD1F-E9EFC1876A3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1230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351152F1-E4F6-F6A1-6652-34249F9E5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33B30BF4-790D-658F-9D50-73E39DE26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17C4CAA2-1023-9F9D-CF5D-101E2C3C16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7F466-882A-48C1-BCE4-6B72E1E1AA2E}" type="datetimeFigureOut">
              <a:rPr lang="et-EE" smtClean="0"/>
              <a:t>16.05.2023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B17EA420-E470-D2C5-3B44-B25C38873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82E3B671-F86D-8CEA-988A-FA95C1F3A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26861-1CDA-4F6C-AD1F-E9EFC1876A3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8009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dianapoudel.ee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jpe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jpeg"/><Relationship Id="rId8" Type="http://schemas.openxmlformats.org/officeDocument/2006/relationships/image" Target="../media/image7.png"/><Relationship Id="rId51" Type="http://schemas.openxmlformats.org/officeDocument/2006/relationships/image" Target="../media/image50.jpe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1" Type="http://schemas.openxmlformats.org/officeDocument/2006/relationships/tags" Target="../tags/tag1.xml"/><Relationship Id="rId6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400B344-39BA-7C24-3604-94120745D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6" r="9089" b="709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110C0487-694E-7143-A13C-ECB9C2572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t-EE" sz="4800" dirty="0"/>
              <a:t>Enesekaitse infoühiskonnas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483C598F-AFE6-90E0-31E7-5AC0C58D1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t-EE" sz="3200" b="1" dirty="0"/>
              <a:t>Diana Poudel</a:t>
            </a:r>
          </a:p>
          <a:p>
            <a:pPr algn="l"/>
            <a:r>
              <a:rPr lang="et-EE" sz="2000" dirty="0"/>
              <a:t>Infovastupidavuse nooremteadur</a:t>
            </a:r>
          </a:p>
          <a:p>
            <a:pPr algn="l"/>
            <a:r>
              <a:rPr lang="et-EE" sz="2000" dirty="0"/>
              <a:t>Tartu Ülikool / NKK Saue jsk</a:t>
            </a: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730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049"/>
    </mc:Choice>
    <mc:Fallback>
      <p:transition spd="slow" advTm="5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10A982F-8D1A-7FD4-FE2B-B76C483F8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85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4"/>
    </mc:Choice>
    <mc:Fallback>
      <p:transition spd="slow" advTm="185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95" name="Rectangle 7194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19E8064-1E0B-E1E0-DD1E-D4D1D1AFC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7" r="15616" b="-1"/>
          <a:stretch/>
        </p:blipFill>
        <p:spPr bwMode="auto"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17357185-FF29-B288-5DC7-061B70EDF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Vali oma lahinguid…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FF8ED17B-9BF4-632C-6E2E-9874B489C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9" r="7851" b="3"/>
          <a:stretch/>
        </p:blipFill>
        <p:spPr bwMode="auto"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55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3"/>
    </mc:Choice>
    <mc:Fallback>
      <p:transition spd="slow" advTm="2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05C0DBCD-A8C6-B58E-277A-4F45A633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Kasuta tehnoloogia võimalusi…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AFD34722-3719-D23C-CD0E-1F2451C8F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7933" y="747638"/>
            <a:ext cx="7347537" cy="53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4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7"/>
    </mc:Choice>
    <mc:Fallback>
      <p:transition spd="slow" advTm="27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3CD2D07-0837-4DB8-08EF-6A98DA799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Mida arvate </a:t>
            </a:r>
            <a:r>
              <a:rPr lang="et-EE" dirty="0" err="1"/>
              <a:t>Nursipalu</a:t>
            </a:r>
            <a:r>
              <a:rPr lang="et-EE" dirty="0"/>
              <a:t> teemast?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FD510EA-51BF-9827-5649-3D03DD839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/>
              <a:t>Paneme õpitu nüüd rakendusse…</a:t>
            </a:r>
          </a:p>
        </p:txBody>
      </p:sp>
    </p:spTree>
    <p:extLst>
      <p:ext uri="{BB962C8B-B14F-4D97-AF65-F5344CB8AC3E}">
        <p14:creationId xmlns:p14="http://schemas.microsoft.com/office/powerpoint/2010/main" val="63257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9"/>
    </mc:Choice>
    <mc:Fallback>
      <p:transition spd="slow" advTm="235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8B00E134-4204-F5CC-7CC1-B0D8457B0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et-EE" sz="5400"/>
              <a:t>Küsimusi???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F76AAF19-DAD7-02D6-7B6B-A9E4A076F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pPr algn="l"/>
            <a:r>
              <a:rPr lang="et-EE" dirty="0"/>
              <a:t>Põnevat lisalugemist leiad </a:t>
            </a:r>
            <a:r>
              <a:rPr lang="et-EE" dirty="0">
                <a:hlinkClick r:id="rId2"/>
              </a:rPr>
              <a:t>dianapoudel.ee</a:t>
            </a:r>
            <a:endParaRPr lang="et-EE"/>
          </a:p>
        </p:txBody>
      </p:sp>
      <p:pic>
        <p:nvPicPr>
          <p:cNvPr id="5" name="Pilt 4" descr="Pilt, millel on kujutatud tekst, kuvatõmmis, Inimese nägu, Veebisait&#10;&#10;Kirjeldus on genereeritud automaatselt">
            <a:extLst>
              <a:ext uri="{FF2B5EF4-FFF2-40B4-BE49-F238E27FC236}">
                <a16:creationId xmlns:a16="http://schemas.microsoft.com/office/drawing/2014/main" id="{D5AACDAA-86DC-C7D5-189D-407D6F882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51" r="1" b="1814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1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9"/>
    </mc:Choice>
    <mc:Fallback>
      <p:transition spd="slow" advTm="6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stkülik 9">
            <a:extLst>
              <a:ext uri="{FF2B5EF4-FFF2-40B4-BE49-F238E27FC236}">
                <a16:creationId xmlns:a16="http://schemas.microsoft.com/office/drawing/2014/main" id="{BDEC61DC-D4DB-00C2-898A-6C02A4B9460D}"/>
              </a:ext>
            </a:extLst>
          </p:cNvPr>
          <p:cNvSpPr/>
          <p:nvPr/>
        </p:nvSpPr>
        <p:spPr>
          <a:xfrm>
            <a:off x="0" y="3059459"/>
            <a:ext cx="6469552" cy="3798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softEdge rad="635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9" name="Ristkülik 8">
            <a:extLst>
              <a:ext uri="{FF2B5EF4-FFF2-40B4-BE49-F238E27FC236}">
                <a16:creationId xmlns:a16="http://schemas.microsoft.com/office/drawing/2014/main" id="{953D1D35-B16F-F223-52C9-3978A0B6A2DE}"/>
              </a:ext>
            </a:extLst>
          </p:cNvPr>
          <p:cNvSpPr/>
          <p:nvPr/>
        </p:nvSpPr>
        <p:spPr>
          <a:xfrm>
            <a:off x="5734449" y="2125"/>
            <a:ext cx="6469551" cy="380541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softEdge rad="635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8" name="Ristkülik 7">
            <a:extLst>
              <a:ext uri="{FF2B5EF4-FFF2-40B4-BE49-F238E27FC236}">
                <a16:creationId xmlns:a16="http://schemas.microsoft.com/office/drawing/2014/main" id="{B74A6C95-A11E-C260-2B54-1DB531F4EC08}"/>
              </a:ext>
            </a:extLst>
          </p:cNvPr>
          <p:cNvSpPr/>
          <p:nvPr/>
        </p:nvSpPr>
        <p:spPr>
          <a:xfrm>
            <a:off x="5734449" y="3059459"/>
            <a:ext cx="6457551" cy="379854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softEdge rad="635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7" name="Ristkülik 6">
            <a:extLst>
              <a:ext uri="{FF2B5EF4-FFF2-40B4-BE49-F238E27FC236}">
                <a16:creationId xmlns:a16="http://schemas.microsoft.com/office/drawing/2014/main" id="{ECA66A06-9808-FA5D-D903-D16B879044F5}"/>
              </a:ext>
            </a:extLst>
          </p:cNvPr>
          <p:cNvSpPr/>
          <p:nvPr/>
        </p:nvSpPr>
        <p:spPr>
          <a:xfrm>
            <a:off x="-1" y="-1"/>
            <a:ext cx="6469551" cy="379854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softEdge rad="635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70D27A85-BBCC-B13F-E467-4FDC2ED1BB22}"/>
              </a:ext>
            </a:extLst>
          </p:cNvPr>
          <p:cNvSpPr/>
          <p:nvPr/>
        </p:nvSpPr>
        <p:spPr>
          <a:xfrm>
            <a:off x="2676000" y="9000"/>
            <a:ext cx="6840000" cy="68400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D6A4F7E2-5363-4D83-4B1F-00BB4610ED15}"/>
              </a:ext>
            </a:extLst>
          </p:cNvPr>
          <p:cNvSpPr/>
          <p:nvPr/>
        </p:nvSpPr>
        <p:spPr>
          <a:xfrm>
            <a:off x="3396000" y="729000"/>
            <a:ext cx="5400000" cy="54000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C18BE128-2697-7A5A-143C-BD46A6D1C61F}"/>
              </a:ext>
            </a:extLst>
          </p:cNvPr>
          <p:cNvSpPr/>
          <p:nvPr/>
        </p:nvSpPr>
        <p:spPr>
          <a:xfrm>
            <a:off x="4116000" y="1449000"/>
            <a:ext cx="3960000" cy="39600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8C0564E7-38B8-E490-B581-72075CA816D0}"/>
              </a:ext>
            </a:extLst>
          </p:cNvPr>
          <p:cNvSpPr/>
          <p:nvPr/>
        </p:nvSpPr>
        <p:spPr>
          <a:xfrm>
            <a:off x="4836000" y="2169000"/>
            <a:ext cx="2520000" cy="25200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59964F6D-54A1-D512-EB24-F8A61B4C9D4A}"/>
              </a:ext>
            </a:extLst>
          </p:cNvPr>
          <p:cNvSpPr/>
          <p:nvPr/>
        </p:nvSpPr>
        <p:spPr>
          <a:xfrm>
            <a:off x="5556000" y="2889000"/>
            <a:ext cx="1080000" cy="108000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0C0FF2-36C9-1C9B-30AA-D1790717D0FD}"/>
              </a:ext>
            </a:extLst>
          </p:cNvPr>
          <p:cNvSpPr txBox="1"/>
          <p:nvPr/>
        </p:nvSpPr>
        <p:spPr>
          <a:xfrm>
            <a:off x="770021" y="632517"/>
            <a:ext cx="205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>
                <a:latin typeface="Architects Daughter" pitchFamily="2" charset="0"/>
              </a:rPr>
              <a:t>Sotsiaalne</a:t>
            </a:r>
            <a:br>
              <a:rPr lang="et-EE" sz="2400" dirty="0">
                <a:latin typeface="Architects Daughter" pitchFamily="2" charset="0"/>
              </a:rPr>
            </a:br>
            <a:r>
              <a:rPr lang="et-EE" sz="2400" dirty="0">
                <a:latin typeface="Architects Daughter" pitchFamily="2" charset="0"/>
              </a:rPr>
              <a:t>mõju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C4D9D-598A-6DC1-5A2F-A3EBC45F0751}"/>
              </a:ext>
            </a:extLst>
          </p:cNvPr>
          <p:cNvSpPr txBox="1"/>
          <p:nvPr/>
        </p:nvSpPr>
        <p:spPr>
          <a:xfrm>
            <a:off x="9226357" y="729000"/>
            <a:ext cx="2195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2400" dirty="0">
                <a:latin typeface="Architects Daughter" pitchFamily="2" charset="0"/>
              </a:rPr>
              <a:t>Majanduslik</a:t>
            </a:r>
          </a:p>
          <a:p>
            <a:pPr algn="r"/>
            <a:r>
              <a:rPr lang="et-EE" sz="2400" dirty="0">
                <a:latin typeface="Architects Daughter" pitchFamily="2" charset="0"/>
              </a:rPr>
              <a:t>mõju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FAEE4A-7B6A-1026-1465-B57BF1E3079B}"/>
              </a:ext>
            </a:extLst>
          </p:cNvPr>
          <p:cNvSpPr txBox="1"/>
          <p:nvPr/>
        </p:nvSpPr>
        <p:spPr>
          <a:xfrm>
            <a:off x="770021" y="5408999"/>
            <a:ext cx="205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>
                <a:latin typeface="Architects Daughter" pitchFamily="2" charset="0"/>
              </a:rPr>
              <a:t>Poliitiline</a:t>
            </a:r>
          </a:p>
          <a:p>
            <a:r>
              <a:rPr lang="et-EE" sz="2400" dirty="0">
                <a:latin typeface="Architects Daughter" pitchFamily="2" charset="0"/>
              </a:rPr>
              <a:t>mõju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E7E3E3-AD61-7A6B-ECE7-A0C7ACA64F7C}"/>
              </a:ext>
            </a:extLst>
          </p:cNvPr>
          <p:cNvSpPr txBox="1"/>
          <p:nvPr/>
        </p:nvSpPr>
        <p:spPr>
          <a:xfrm>
            <a:off x="9226357" y="5408998"/>
            <a:ext cx="2195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2400" dirty="0">
                <a:latin typeface="Architects Daughter" pitchFamily="2" charset="0"/>
              </a:rPr>
              <a:t>Kultuuriline mõju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9CB2EE-F63C-7851-D666-B35AB0BC0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0" t="20127" r="49187" b="27838"/>
          <a:stretch/>
        </p:blipFill>
        <p:spPr bwMode="auto">
          <a:xfrm>
            <a:off x="5380911" y="2709000"/>
            <a:ext cx="1430177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ll phone - Free technology icons">
            <a:extLst>
              <a:ext uri="{FF2B5EF4-FFF2-40B4-BE49-F238E27FC236}">
                <a16:creationId xmlns:a16="http://schemas.microsoft.com/office/drawing/2014/main" id="{E6274BF3-F8B3-F140-2E39-F5BB63AE7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115" y="2448000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1CF561D-8F31-0539-0B07-A3DFBE2E0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554" y="252000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mart watch - Free technology icons">
            <a:extLst>
              <a:ext uri="{FF2B5EF4-FFF2-40B4-BE49-F238E27FC236}">
                <a16:creationId xmlns:a16="http://schemas.microsoft.com/office/drawing/2014/main" id="{2EE0903C-534F-1DD0-BB7A-F63645C61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830">
            <a:off x="5311582" y="3994359"/>
            <a:ext cx="669281" cy="66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ttings gears - Free interface icons">
            <a:extLst>
              <a:ext uri="{FF2B5EF4-FFF2-40B4-BE49-F238E27FC236}">
                <a16:creationId xmlns:a16="http://schemas.microsoft.com/office/drawing/2014/main" id="{19685178-BB37-D5A8-C2C3-478C2E430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77" y="351845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33DACF23-689E-4976-326E-375F46857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95" y="2373750"/>
            <a:ext cx="540000" cy="42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redit card - Free business and finance icons">
            <a:extLst>
              <a:ext uri="{FF2B5EF4-FFF2-40B4-BE49-F238E27FC236}">
                <a16:creationId xmlns:a16="http://schemas.microsoft.com/office/drawing/2014/main" id="{0A4BC09E-DDD7-1EB4-996B-9E745C4EB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267" y="4077540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curity Camera Icon - Free PNG &amp; SVG 2457 - Noun Project">
            <a:extLst>
              <a:ext uri="{FF2B5EF4-FFF2-40B4-BE49-F238E27FC236}">
                <a16:creationId xmlns:a16="http://schemas.microsoft.com/office/drawing/2014/main" id="{7986C329-413B-401C-E6A8-C16C00B6B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848" y="2943271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obot vacuum cleaner - Free electronics icons">
            <a:extLst>
              <a:ext uri="{FF2B5EF4-FFF2-40B4-BE49-F238E27FC236}">
                <a16:creationId xmlns:a16="http://schemas.microsoft.com/office/drawing/2014/main" id="{7B291F2B-387D-96C2-31BF-A858646F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5364">
            <a:off x="4839994" y="3352685"/>
            <a:ext cx="716007" cy="71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ata collection - Free computer icons">
            <a:extLst>
              <a:ext uri="{FF2B5EF4-FFF2-40B4-BE49-F238E27FC236}">
                <a16:creationId xmlns:a16="http://schemas.microsoft.com/office/drawing/2014/main" id="{1257D5D2-F6A7-87B6-84D0-6AF87461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177" y="2152711"/>
            <a:ext cx="736289" cy="73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ig data - Free technology icons">
            <a:extLst>
              <a:ext uri="{FF2B5EF4-FFF2-40B4-BE49-F238E27FC236}">
                <a16:creationId xmlns:a16="http://schemas.microsoft.com/office/drawing/2014/main" id="{CB09CA51-D1F7-CA1E-E208-D3C9FD394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618" y="4035536"/>
            <a:ext cx="814137" cy="81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Data Icon PNG Images, Free Transparent Data Icon Download - KindPNG">
            <a:extLst>
              <a:ext uri="{FF2B5EF4-FFF2-40B4-BE49-F238E27FC236}">
                <a16:creationId xmlns:a16="http://schemas.microsoft.com/office/drawing/2014/main" id="{C5D270B7-518D-D217-92A2-236F75D64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70" y="1436135"/>
            <a:ext cx="678898" cy="65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Windows - Free logo icons">
            <a:extLst>
              <a:ext uri="{FF2B5EF4-FFF2-40B4-BE49-F238E27FC236}">
                <a16:creationId xmlns:a16="http://schemas.microsoft.com/office/drawing/2014/main" id="{10D01CEF-2144-C9A1-24DE-F6E645F5E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61" y="2143942"/>
            <a:ext cx="491881" cy="4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B88BE46D-CD09-8C54-2F5D-B3C59F5E8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104" y="3352852"/>
            <a:ext cx="324774" cy="33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ookie - Free food icons">
            <a:extLst>
              <a:ext uri="{FF2B5EF4-FFF2-40B4-BE49-F238E27FC236}">
                <a16:creationId xmlns:a16="http://schemas.microsoft.com/office/drawing/2014/main" id="{26B3023B-D4F8-A1BC-7587-738AD8ABB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33" y="2880000"/>
            <a:ext cx="525379" cy="52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Apple, pay icon - Free download on Iconfinder">
            <a:extLst>
              <a:ext uri="{FF2B5EF4-FFF2-40B4-BE49-F238E27FC236}">
                <a16:creationId xmlns:a16="http://schemas.microsoft.com/office/drawing/2014/main" id="{9DF82E4A-5E21-482F-E57E-8A6FB8266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294" y="4151738"/>
            <a:ext cx="678718" cy="67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Android - Free logo icons">
            <a:extLst>
              <a:ext uri="{FF2B5EF4-FFF2-40B4-BE49-F238E27FC236}">
                <a16:creationId xmlns:a16="http://schemas.microsoft.com/office/drawing/2014/main" id="{214FB613-D3A8-34A3-9A54-84FAD7372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883" y="4544427"/>
            <a:ext cx="539129" cy="53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ersonal data - Free user icons">
            <a:extLst>
              <a:ext uri="{FF2B5EF4-FFF2-40B4-BE49-F238E27FC236}">
                <a16:creationId xmlns:a16="http://schemas.microsoft.com/office/drawing/2014/main" id="{B0A8A80F-7F13-95F2-8184-C2A5DAC7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22" y="2559934"/>
            <a:ext cx="470401" cy="47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ersonal-Data-Protection Icons - Free SVG &amp; PNG Personal-Data-Protection  Images - Noun Project">
            <a:extLst>
              <a:ext uri="{FF2B5EF4-FFF2-40B4-BE49-F238E27FC236}">
                <a16:creationId xmlns:a16="http://schemas.microsoft.com/office/drawing/2014/main" id="{8BF4B40B-0484-3925-3B29-84D4FCD4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33" y="4300504"/>
            <a:ext cx="631954" cy="63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Big data - Free education icons">
            <a:extLst>
              <a:ext uri="{FF2B5EF4-FFF2-40B4-BE49-F238E27FC236}">
                <a16:creationId xmlns:a16="http://schemas.microsoft.com/office/drawing/2014/main" id="{D837248B-B126-3495-7357-C7E09E7AC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935" y="1400788"/>
            <a:ext cx="887972" cy="88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Eesti.ee">
            <a:extLst>
              <a:ext uri="{FF2B5EF4-FFF2-40B4-BE49-F238E27FC236}">
                <a16:creationId xmlns:a16="http://schemas.microsoft.com/office/drawing/2014/main" id="{3314413D-E761-C216-C942-51B09F7A1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17" y="1872946"/>
            <a:ext cx="1971262" cy="84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>
            <a:extLst>
              <a:ext uri="{FF2B5EF4-FFF2-40B4-BE49-F238E27FC236}">
                <a16:creationId xmlns:a16="http://schemas.microsoft.com/office/drawing/2014/main" id="{70755E4A-2F99-7E77-FE66-B9E4FE6F1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59" y="3749077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Light bulb - Free technology icons">
            <a:extLst>
              <a:ext uri="{FF2B5EF4-FFF2-40B4-BE49-F238E27FC236}">
                <a16:creationId xmlns:a16="http://schemas.microsoft.com/office/drawing/2014/main" id="{FAB4C12F-1212-60A2-1F0B-4AD2979AE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1817">
            <a:off x="8553808" y="4222636"/>
            <a:ext cx="526734" cy="52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Money transfer - Free business and finance icons">
            <a:extLst>
              <a:ext uri="{FF2B5EF4-FFF2-40B4-BE49-F238E27FC236}">
                <a16:creationId xmlns:a16="http://schemas.microsoft.com/office/drawing/2014/main" id="{5EDF0ED6-C804-1194-68D7-E10ED3D19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24" y="1628248"/>
            <a:ext cx="1092231" cy="109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Video - Free marketing icons">
            <a:extLst>
              <a:ext uri="{FF2B5EF4-FFF2-40B4-BE49-F238E27FC236}">
                <a16:creationId xmlns:a16="http://schemas.microsoft.com/office/drawing/2014/main" id="{9D29B2C6-4A82-84B9-EDFE-973ED3A32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775" y="4840676"/>
            <a:ext cx="1082269" cy="108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>
            <a:extLst>
              <a:ext uri="{FF2B5EF4-FFF2-40B4-BE49-F238E27FC236}">
                <a16:creationId xmlns:a16="http://schemas.microsoft.com/office/drawing/2014/main" id="{B09DA2E2-6BB3-884E-FFBE-689AAAF02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889" y="3418824"/>
            <a:ext cx="1275044" cy="127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Newspaper - Free communications icons">
            <a:extLst>
              <a:ext uri="{FF2B5EF4-FFF2-40B4-BE49-F238E27FC236}">
                <a16:creationId xmlns:a16="http://schemas.microsoft.com/office/drawing/2014/main" id="{FB4F543E-6E91-9E6C-0EAF-2410BBBC4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080" y="3246280"/>
            <a:ext cx="877560" cy="87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>
            <a:extLst>
              <a:ext uri="{FF2B5EF4-FFF2-40B4-BE49-F238E27FC236}">
                <a16:creationId xmlns:a16="http://schemas.microsoft.com/office/drawing/2014/main" id="{00CCFAF1-17A7-16C4-320D-B61EADC5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21" y="4969332"/>
            <a:ext cx="1022254" cy="102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images Icon - Free PNG &amp; SVG 11204 - Noun Project">
            <a:extLst>
              <a:ext uri="{FF2B5EF4-FFF2-40B4-BE49-F238E27FC236}">
                <a16:creationId xmlns:a16="http://schemas.microsoft.com/office/drawing/2014/main" id="{101F18F5-A074-A4E7-CD9D-5A3F72402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1" y="1340251"/>
            <a:ext cx="677073" cy="6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Tik tok - Free social media icons">
            <a:extLst>
              <a:ext uri="{FF2B5EF4-FFF2-40B4-BE49-F238E27FC236}">
                <a16:creationId xmlns:a16="http://schemas.microsoft.com/office/drawing/2014/main" id="{9C27A27D-8070-BAEE-1C86-BFD955D66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194" y="2758547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>
            <a:extLst>
              <a:ext uri="{FF2B5EF4-FFF2-40B4-BE49-F238E27FC236}">
                <a16:creationId xmlns:a16="http://schemas.microsoft.com/office/drawing/2014/main" id="{5FF0599E-E3D7-754B-27C2-C78151B99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979" y="748082"/>
            <a:ext cx="60212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>
            <a:extLst>
              <a:ext uri="{FF2B5EF4-FFF2-40B4-BE49-F238E27FC236}">
                <a16:creationId xmlns:a16="http://schemas.microsoft.com/office/drawing/2014/main" id="{64107C9F-1B5B-0D97-B261-7CC2B0A56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514" y="1383894"/>
            <a:ext cx="46369" cy="4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>
            <a:extLst>
              <a:ext uri="{FF2B5EF4-FFF2-40B4-BE49-F238E27FC236}">
                <a16:creationId xmlns:a16="http://schemas.microsoft.com/office/drawing/2014/main" id="{B74BA292-BE80-D80E-8EB8-A31D213A8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85" y="421600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Shopping cart - Free business icons">
            <a:extLst>
              <a:ext uri="{FF2B5EF4-FFF2-40B4-BE49-F238E27FC236}">
                <a16:creationId xmlns:a16="http://schemas.microsoft.com/office/drawing/2014/main" id="{95D27344-EB22-F20C-F7A3-C5E78D5B4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861" y="4724537"/>
            <a:ext cx="711318" cy="71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Ebook - Free education icons">
            <a:extLst>
              <a:ext uri="{FF2B5EF4-FFF2-40B4-BE49-F238E27FC236}">
                <a16:creationId xmlns:a16="http://schemas.microsoft.com/office/drawing/2014/main" id="{4CBB9976-1536-4FB1-B067-7914E039D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550" y="4785070"/>
            <a:ext cx="851162" cy="8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Video conference - Free communications icons">
            <a:extLst>
              <a:ext uri="{FF2B5EF4-FFF2-40B4-BE49-F238E27FC236}">
                <a16:creationId xmlns:a16="http://schemas.microsoft.com/office/drawing/2014/main" id="{085E0767-35C8-FB1D-5291-94F8A365E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051" y="3267841"/>
            <a:ext cx="1048388" cy="104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9,456 Stock Market Icons - Free in SVG, PNG, ICO - IconScout">
            <a:extLst>
              <a:ext uri="{FF2B5EF4-FFF2-40B4-BE49-F238E27FC236}">
                <a16:creationId xmlns:a16="http://schemas.microsoft.com/office/drawing/2014/main" id="{885126F4-961A-5DEF-B2E5-75215489C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115" y="1095498"/>
            <a:ext cx="1280655" cy="8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Games Transparent PNG Clipart Free Download - Free Transparent PNG Logos">
            <a:extLst>
              <a:ext uri="{FF2B5EF4-FFF2-40B4-BE49-F238E27FC236}">
                <a16:creationId xmlns:a16="http://schemas.microsoft.com/office/drawing/2014/main" id="{C860630D-3BAE-97C5-12FA-71E71E17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548" y="5401360"/>
            <a:ext cx="770405" cy="7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Online voting - Free computer icons">
            <a:extLst>
              <a:ext uri="{FF2B5EF4-FFF2-40B4-BE49-F238E27FC236}">
                <a16:creationId xmlns:a16="http://schemas.microsoft.com/office/drawing/2014/main" id="{9DFF1391-9883-6FAE-A658-F2BC8686E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607" y="2675414"/>
            <a:ext cx="867018" cy="86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Airplane ticket - Free transport icons">
            <a:extLst>
              <a:ext uri="{FF2B5EF4-FFF2-40B4-BE49-F238E27FC236}">
                <a16:creationId xmlns:a16="http://schemas.microsoft.com/office/drawing/2014/main" id="{E727678B-A5F5-B409-E7D2-BE8FB66FC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2180">
            <a:off x="6312775" y="502983"/>
            <a:ext cx="847268" cy="8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>
            <a:extLst>
              <a:ext uri="{FF2B5EF4-FFF2-40B4-BE49-F238E27FC236}">
                <a16:creationId xmlns:a16="http://schemas.microsoft.com/office/drawing/2014/main" id="{95B0ECC6-1E40-4525-854B-E2775848E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92" y="473707"/>
            <a:ext cx="770405" cy="7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OpenAI, ChatGPT Logo Icon 22227365 PNG">
            <a:extLst>
              <a:ext uri="{FF2B5EF4-FFF2-40B4-BE49-F238E27FC236}">
                <a16:creationId xmlns:a16="http://schemas.microsoft.com/office/drawing/2014/main" id="{5B98D979-2DD4-0ED9-1D9E-33182ACD7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083" y="1193846"/>
            <a:ext cx="926733" cy="92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>
            <a:extLst>
              <a:ext uri="{FF2B5EF4-FFF2-40B4-BE49-F238E27FC236}">
                <a16:creationId xmlns:a16="http://schemas.microsoft.com/office/drawing/2014/main" id="{AC285373-BDF3-CCEF-C793-7DAE8FD47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clrChange>
              <a:clrFrom>
                <a:srgbClr val="F9FAFB"/>
              </a:clrFrom>
              <a:clrTo>
                <a:srgbClr val="F9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16" y="1929344"/>
            <a:ext cx="812281" cy="81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>
            <a:extLst>
              <a:ext uri="{FF2B5EF4-FFF2-40B4-BE49-F238E27FC236}">
                <a16:creationId xmlns:a16="http://schemas.microsoft.com/office/drawing/2014/main" id="{00302F3D-8BD8-833D-3434-D8E6692AE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851" y="4522320"/>
            <a:ext cx="570477" cy="5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>
            <a:extLst>
              <a:ext uri="{FF2B5EF4-FFF2-40B4-BE49-F238E27FC236}">
                <a16:creationId xmlns:a16="http://schemas.microsoft.com/office/drawing/2014/main" id="{876BD6B3-9FBD-C8A9-5837-8AE0BDE74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70" y="5010450"/>
            <a:ext cx="679106" cy="67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Brexit: After the exit is before the exit">
            <a:extLst>
              <a:ext uri="{FF2B5EF4-FFF2-40B4-BE49-F238E27FC236}">
                <a16:creationId xmlns:a16="http://schemas.microsoft.com/office/drawing/2014/main" id="{37F061BD-FD14-7F00-B878-C26C40C1D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t="3183" r="33038"/>
          <a:stretch/>
        </p:blipFill>
        <p:spPr bwMode="auto">
          <a:xfrm>
            <a:off x="734162" y="3699616"/>
            <a:ext cx="1641970" cy="1534154"/>
          </a:xfrm>
          <a:prstGeom prst="wedgeRoundRectCallou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How the #MeToo Movement Highlights the Need for Security Sector Reform in  the Global North - International Security Sector Advisory Team (ISSAT)">
            <a:extLst>
              <a:ext uri="{FF2B5EF4-FFF2-40B4-BE49-F238E27FC236}">
                <a16:creationId xmlns:a16="http://schemas.microsoft.com/office/drawing/2014/main" id="{15584F79-F10C-D51A-4D00-C1D956663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5" y="1647703"/>
            <a:ext cx="2575603" cy="1287466"/>
          </a:xfrm>
          <a:prstGeom prst="wedgeRoundRectCallout">
            <a:avLst>
              <a:gd name="adj1" fmla="val 4584"/>
              <a:gd name="adj2" fmla="val -67986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 descr="WannaCry Virus: A Lesson in Global Unpreparedness | RAND">
            <a:extLst>
              <a:ext uri="{FF2B5EF4-FFF2-40B4-BE49-F238E27FC236}">
                <a16:creationId xmlns:a16="http://schemas.microsoft.com/office/drawing/2014/main" id="{1BF31C05-0901-5F6E-B0FE-E3E0C9BCF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870" y="1710242"/>
            <a:ext cx="3075223" cy="1612012"/>
          </a:xfrm>
          <a:prstGeom prst="wedgeRoundRectCallout">
            <a:avLst>
              <a:gd name="adj1" fmla="val -936"/>
              <a:gd name="adj2" fmla="val -82936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TikTok Blocks Creators From Using 'Black Lives Matter' In Their Profiles -  UNILAD">
            <a:extLst>
              <a:ext uri="{FF2B5EF4-FFF2-40B4-BE49-F238E27FC236}">
                <a16:creationId xmlns:a16="http://schemas.microsoft.com/office/drawing/2014/main" id="{A63118C5-3450-7BF8-5B5B-C4EA73465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605" y="4010734"/>
            <a:ext cx="2415482" cy="1247808"/>
          </a:xfrm>
          <a:prstGeom prst="wedgeRoundRectCallou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292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2"/>
    </mc:Choice>
    <mc:Fallback>
      <p:transition spd="slow" advTm="13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B14F77A-F300-907B-732F-9C03E7759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i="1" dirty="0">
                <a:solidFill>
                  <a:schemeClr val="bg1"/>
                </a:solidFill>
              </a:rPr>
              <a:t>Infoühiskonnas võime kaotada oma raha, maine, tervise ja vabaduse…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A3FBB987-BD40-A7CA-D8E5-148F89300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493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86"/>
    </mc:Choice>
    <mc:Fallback>
      <p:transition spd="slow" advTm="10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95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AB163564-B02F-04E6-2891-271024CB0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Suurim probleem infoühiskonnas on…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25B30151-93F9-A3F7-8720-8C256B016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1431" y="740549"/>
            <a:ext cx="9433166" cy="53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6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9"/>
    </mc:Choice>
    <mc:Fallback>
      <p:transition spd="slow" advTm="363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914B6AF-486A-70EA-27F9-41175323E0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/>
              <a:t>Aga mis on lahendus?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68DDCAB3-4434-FD4F-B12D-273DB5A803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5530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1"/>
    </mc:Choice>
    <mc:Fallback>
      <p:transition spd="slow" advTm="168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57AC4BA6-ABBC-F20A-3B23-58DB2024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Tunne erinevaid mõjustamistaktikaid…</a:t>
            </a:r>
          </a:p>
        </p:txBody>
      </p:sp>
      <p:pic>
        <p:nvPicPr>
          <p:cNvPr id="3074" name="Picture 2" descr="MÕJUSTAMISE PSÜHHOLOOGIA - Rahva Raamat">
            <a:extLst>
              <a:ext uri="{FF2B5EF4-FFF2-40B4-BE49-F238E27FC236}">
                <a16:creationId xmlns:a16="http://schemas.microsoft.com/office/drawing/2014/main" id="{09C33EE9-CBB8-D3CB-7D45-23B54ABD02D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" r="-1" b="-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BA9114C-F327-21AF-F9FC-C022EFBFC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Vastastikkus</a:t>
            </a:r>
            <a:endParaRPr lang="en-US" sz="2200" dirty="0"/>
          </a:p>
          <a:p>
            <a:r>
              <a:rPr lang="en-US" sz="2200" dirty="0" err="1"/>
              <a:t>Kohustumine</a:t>
            </a:r>
            <a:r>
              <a:rPr lang="en-US" sz="2200" dirty="0"/>
              <a:t> ja </a:t>
            </a:r>
            <a:r>
              <a:rPr lang="en-US" sz="2200" dirty="0" err="1"/>
              <a:t>järjekindlus</a:t>
            </a:r>
            <a:endParaRPr lang="en-US" sz="2200" dirty="0"/>
          </a:p>
          <a:p>
            <a:r>
              <a:rPr lang="en-US" sz="2200" dirty="0" err="1"/>
              <a:t>Sotsiaalne</a:t>
            </a:r>
            <a:r>
              <a:rPr lang="en-US" sz="2200" dirty="0"/>
              <a:t> </a:t>
            </a:r>
            <a:r>
              <a:rPr lang="en-US" sz="2200" dirty="0" err="1"/>
              <a:t>tõendus</a:t>
            </a:r>
            <a:endParaRPr lang="en-US" sz="2200" dirty="0"/>
          </a:p>
          <a:p>
            <a:r>
              <a:rPr lang="en-US" sz="2200" dirty="0" err="1"/>
              <a:t>Meeldivus</a:t>
            </a:r>
            <a:endParaRPr lang="en-US" sz="2200" dirty="0"/>
          </a:p>
          <a:p>
            <a:r>
              <a:rPr lang="en-US" sz="2200" dirty="0" err="1"/>
              <a:t>Autoriteetsus</a:t>
            </a:r>
            <a:endParaRPr lang="en-US" sz="2200" dirty="0"/>
          </a:p>
          <a:p>
            <a:r>
              <a:rPr lang="en-US" sz="2200" dirty="0" err="1"/>
              <a:t>Nappus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2811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6"/>
    </mc:Choice>
    <mc:Fallback>
      <p:transition spd="slow" advTm="197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554A9130-5756-2210-E645-8E626E08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Mõtle aeglaselt!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10A6F709-E817-33DF-F176-A799996A5D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/>
              <a:t>Kiire</a:t>
            </a:r>
            <a:r>
              <a:rPr lang="en-US" sz="2000" dirty="0"/>
              <a:t> </a:t>
            </a:r>
            <a:r>
              <a:rPr lang="en-US" sz="2000" dirty="0" err="1"/>
              <a:t>mõtlemine</a:t>
            </a:r>
            <a:r>
              <a:rPr lang="en-US" sz="2000" dirty="0"/>
              <a:t> </a:t>
            </a:r>
            <a:r>
              <a:rPr lang="en-US" sz="2000" dirty="0" err="1"/>
              <a:t>intuitiivne</a:t>
            </a:r>
            <a:r>
              <a:rPr lang="en-US" sz="2000" dirty="0"/>
              <a:t> ja </a:t>
            </a:r>
            <a:r>
              <a:rPr lang="en-US" sz="2000" dirty="0" err="1"/>
              <a:t>teeb</a:t>
            </a:r>
            <a:r>
              <a:rPr lang="en-US" sz="2000" dirty="0"/>
              <a:t> </a:t>
            </a:r>
            <a:r>
              <a:rPr lang="en-US" sz="2000" dirty="0" err="1"/>
              <a:t>palju</a:t>
            </a:r>
            <a:r>
              <a:rPr lang="en-US" sz="2000" dirty="0"/>
              <a:t> </a:t>
            </a:r>
            <a:r>
              <a:rPr lang="en-US" sz="2000" dirty="0" err="1"/>
              <a:t>vigu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Ükski</a:t>
            </a:r>
            <a:r>
              <a:rPr lang="en-US" sz="2000" dirty="0"/>
              <a:t> </a:t>
            </a:r>
            <a:r>
              <a:rPr lang="en-US" sz="2000" dirty="0" err="1"/>
              <a:t>asi</a:t>
            </a:r>
            <a:r>
              <a:rPr lang="en-US" sz="2000" dirty="0"/>
              <a:t> pole 100% </a:t>
            </a:r>
            <a:r>
              <a:rPr lang="en-US" sz="2000" dirty="0" err="1"/>
              <a:t>kindel</a:t>
            </a:r>
            <a:r>
              <a:rPr lang="en-US" sz="2000" dirty="0"/>
              <a:t> – </a:t>
            </a:r>
            <a:r>
              <a:rPr lang="en-US" sz="2000" dirty="0" err="1"/>
              <a:t>alati</a:t>
            </a:r>
            <a:r>
              <a:rPr lang="en-US" sz="2000" dirty="0"/>
              <a:t> </a:t>
            </a:r>
            <a:r>
              <a:rPr lang="en-US" sz="2000" dirty="0" err="1"/>
              <a:t>mingi</a:t>
            </a:r>
            <a:r>
              <a:rPr lang="en-US" sz="2000" dirty="0"/>
              <a:t> </a:t>
            </a:r>
            <a:r>
              <a:rPr lang="en-US" sz="2000" dirty="0" err="1"/>
              <a:t>tõenäosuse</a:t>
            </a:r>
            <a:r>
              <a:rPr lang="en-US" sz="2000" dirty="0"/>
              <a:t> %.</a:t>
            </a:r>
          </a:p>
          <a:p>
            <a:r>
              <a:rPr lang="en-US" sz="2000" dirty="0"/>
              <a:t>Status Quo ja </a:t>
            </a:r>
            <a:r>
              <a:rPr lang="en-US" sz="2000" dirty="0" err="1"/>
              <a:t>mugavustsoon</a:t>
            </a:r>
            <a:r>
              <a:rPr lang="en-US" sz="2000" dirty="0"/>
              <a:t> on </a:t>
            </a:r>
            <a:r>
              <a:rPr lang="en-US" sz="2000" dirty="0" err="1"/>
              <a:t>ohtlikud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Kättesaadavuse</a:t>
            </a:r>
            <a:r>
              <a:rPr lang="en-US" sz="2000" dirty="0"/>
              <a:t> </a:t>
            </a:r>
            <a:r>
              <a:rPr lang="en-US" sz="2000" dirty="0" err="1"/>
              <a:t>heuristika</a:t>
            </a:r>
            <a:r>
              <a:rPr lang="en-US" sz="2000" dirty="0"/>
              <a:t> – </a:t>
            </a:r>
            <a:r>
              <a:rPr lang="en-US" sz="2000" dirty="0" err="1"/>
              <a:t>usume</a:t>
            </a:r>
            <a:r>
              <a:rPr lang="en-US" sz="2000" dirty="0"/>
              <a:t> </a:t>
            </a:r>
            <a:r>
              <a:rPr lang="en-US" sz="2000" dirty="0" err="1"/>
              <a:t>seda</a:t>
            </a:r>
            <a:r>
              <a:rPr lang="en-US" sz="2000" dirty="0"/>
              <a:t>, </a:t>
            </a:r>
            <a:r>
              <a:rPr lang="en-US" sz="2000" dirty="0" err="1"/>
              <a:t>mida</a:t>
            </a:r>
            <a:r>
              <a:rPr lang="en-US" sz="2000" dirty="0"/>
              <a:t> </a:t>
            </a:r>
            <a:r>
              <a:rPr lang="en-US" sz="2000" dirty="0" err="1"/>
              <a:t>kõige</a:t>
            </a:r>
            <a:r>
              <a:rPr lang="en-US" sz="2000" dirty="0"/>
              <a:t> </a:t>
            </a:r>
            <a:r>
              <a:rPr lang="en-US" sz="2000" dirty="0" err="1"/>
              <a:t>rohkem</a:t>
            </a:r>
            <a:r>
              <a:rPr lang="en-US" sz="2000" dirty="0"/>
              <a:t> </a:t>
            </a:r>
            <a:r>
              <a:rPr lang="en-US" sz="2000" dirty="0" err="1"/>
              <a:t>näeme</a:t>
            </a:r>
            <a:r>
              <a:rPr lang="en-US" sz="2000" dirty="0"/>
              <a:t>/</a:t>
            </a:r>
            <a:r>
              <a:rPr lang="en-US" sz="2000" dirty="0" err="1"/>
              <a:t>kogeme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Kinnitamise</a:t>
            </a:r>
            <a:r>
              <a:rPr lang="en-US" sz="2000" dirty="0"/>
              <a:t> </a:t>
            </a:r>
            <a:r>
              <a:rPr lang="en-US" sz="2000" dirty="0" err="1"/>
              <a:t>kalduvus</a:t>
            </a:r>
            <a:r>
              <a:rPr lang="en-US" sz="2000" dirty="0"/>
              <a:t> – me </a:t>
            </a:r>
            <a:r>
              <a:rPr lang="en-US" sz="2000" dirty="0" err="1"/>
              <a:t>ei</a:t>
            </a:r>
            <a:r>
              <a:rPr lang="en-US" sz="2000" dirty="0"/>
              <a:t> taha </a:t>
            </a:r>
            <a:r>
              <a:rPr lang="en-US" sz="2000" dirty="0" err="1"/>
              <a:t>uut</a:t>
            </a:r>
            <a:r>
              <a:rPr lang="en-US" sz="2000" dirty="0"/>
              <a:t> </a:t>
            </a:r>
            <a:r>
              <a:rPr lang="en-US" sz="2000" dirty="0" err="1"/>
              <a:t>infot</a:t>
            </a:r>
            <a:r>
              <a:rPr lang="en-US" sz="2000" dirty="0"/>
              <a:t>, </a:t>
            </a:r>
            <a:r>
              <a:rPr lang="en-US" sz="2000" dirty="0" err="1"/>
              <a:t>vaid</a:t>
            </a:r>
            <a:r>
              <a:rPr lang="en-US" sz="2000" dirty="0"/>
              <a:t> </a:t>
            </a:r>
            <a:r>
              <a:rPr lang="en-US" sz="2000" dirty="0" err="1"/>
              <a:t>kinnitust</a:t>
            </a:r>
            <a:r>
              <a:rPr lang="en-US" sz="2000" dirty="0"/>
              <a:t> </a:t>
            </a:r>
            <a:r>
              <a:rPr lang="en-US" sz="2000" dirty="0" err="1"/>
              <a:t>olemasolevale</a:t>
            </a:r>
            <a:endParaRPr lang="en-US" sz="2000" dirty="0"/>
          </a:p>
          <a:p>
            <a:endParaRPr lang="en-US" sz="2000" dirty="0"/>
          </a:p>
          <a:p>
            <a:pPr marL="0"/>
            <a:endParaRPr lang="en-US" sz="2000" dirty="0"/>
          </a:p>
        </p:txBody>
      </p:sp>
      <p:pic>
        <p:nvPicPr>
          <p:cNvPr id="4098" name="Picture 2" descr="Kiire ja aeglane mõtlemine - Apollo">
            <a:extLst>
              <a:ext uri="{FF2B5EF4-FFF2-40B4-BE49-F238E27FC236}">
                <a16:creationId xmlns:a16="http://schemas.microsoft.com/office/drawing/2014/main" id="{409AEA65-55F8-433C-FDC4-059A69A194B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9" r="-1" b="-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35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7"/>
    </mc:Choice>
    <mc:Fallback>
      <p:transition spd="slow" advTm="4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9FCE1F1-045F-AADE-8F78-BD24F9825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358E03B-8162-E51C-FD5A-FF1F09C13A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A2A2D2C1-0C88-059A-69BE-BA8C1B0E4E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122" name="Picture 2" descr="Raamaturiiul raamatutega.">
            <a:extLst>
              <a:ext uri="{FF2B5EF4-FFF2-40B4-BE49-F238E27FC236}">
                <a16:creationId xmlns:a16="http://schemas.microsoft.com/office/drawing/2014/main" id="{9B8722EC-3806-402E-372F-35E4BDB0F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96" y="870034"/>
            <a:ext cx="12217391" cy="530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935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8"/>
    </mc:Choice>
    <mc:Fallback>
      <p:transition spd="slow" advTm="172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he Matrix's real-world legacy - from red pill incels to conspiracies and  deepfakes - BBC News">
            <a:extLst>
              <a:ext uri="{FF2B5EF4-FFF2-40B4-BE49-F238E27FC236}">
                <a16:creationId xmlns:a16="http://schemas.microsoft.com/office/drawing/2014/main" id="{105C2779-CB7A-9740-2047-7AC3B1CC7B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DB38F169-58E5-617B-D901-768AEAE7F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rgbClr val="FFFFFF"/>
                </a:solidFill>
              </a:rPr>
              <a:t>Aktsepteeri, et reaalsus on muutunud</a:t>
            </a:r>
          </a:p>
        </p:txBody>
      </p:sp>
      <p:sp>
        <p:nvSpPr>
          <p:cNvPr id="615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36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683"/>
    </mc:Choice>
    <mc:Fallback>
      <p:transition spd="slow" advTm="168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3|1.8|1.4|1.5|1.3|1.2|1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|0.7|0.7|0.6"/>
</p:tagLst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142</Words>
  <Application>Microsoft Office PowerPoint</Application>
  <PresentationFormat>Laiekraan</PresentationFormat>
  <Paragraphs>33</Paragraphs>
  <Slides>14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4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14</vt:i4>
      </vt:variant>
    </vt:vector>
  </HeadingPairs>
  <TitlesOfParts>
    <vt:vector size="19" baseType="lpstr">
      <vt:lpstr>Architects Daughter</vt:lpstr>
      <vt:lpstr>Arial</vt:lpstr>
      <vt:lpstr>Calibri</vt:lpstr>
      <vt:lpstr>Calibri Light</vt:lpstr>
      <vt:lpstr>Office'i kujundus</vt:lpstr>
      <vt:lpstr>Enesekaitse infoühiskonnas</vt:lpstr>
      <vt:lpstr>PowerPointi esitlus</vt:lpstr>
      <vt:lpstr>Infoühiskonnas võime kaotada oma raha, maine, tervise ja vabaduse…</vt:lpstr>
      <vt:lpstr>Suurim probleem infoühiskonnas on…</vt:lpstr>
      <vt:lpstr>Aga mis on lahendus?</vt:lpstr>
      <vt:lpstr>Tunne erinevaid mõjustamistaktikaid…</vt:lpstr>
      <vt:lpstr>Mõtle aeglaselt!</vt:lpstr>
      <vt:lpstr>PowerPointi esitlus</vt:lpstr>
      <vt:lpstr>Aktsepteeri, et reaalsus on muutunud</vt:lpstr>
      <vt:lpstr>PowerPointi esitlus</vt:lpstr>
      <vt:lpstr>Vali oma lahinguid…</vt:lpstr>
      <vt:lpstr>Kasuta tehnoloogia võimalusi…</vt:lpstr>
      <vt:lpstr>Mida arvate Nursipalu teemast?</vt:lpstr>
      <vt:lpstr>Küsimusi???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Diana Poudel</dc:creator>
  <cp:lastModifiedBy>Diana Poudel</cp:lastModifiedBy>
  <cp:revision>5</cp:revision>
  <dcterms:created xsi:type="dcterms:W3CDTF">2023-05-16T10:58:43Z</dcterms:created>
  <dcterms:modified xsi:type="dcterms:W3CDTF">2023-05-16T16:46:23Z</dcterms:modified>
</cp:coreProperties>
</file>